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1"/>
  </p:notesMasterIdLst>
  <p:sldIdLst>
    <p:sldId id="3343" r:id="rId3"/>
    <p:sldId id="297" r:id="rId4"/>
    <p:sldId id="270" r:id="rId5"/>
    <p:sldId id="325" r:id="rId6"/>
    <p:sldId id="268" r:id="rId7"/>
    <p:sldId id="322" r:id="rId8"/>
    <p:sldId id="316" r:id="rId9"/>
    <p:sldId id="3344" r:id="rId10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77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58"/>
      </p:cViewPr>
      <p:guideLst>
        <p:guide orient="horz" pos="2156"/>
        <p:guide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40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0D998-BFF4-4C83-BBBE-CF03C6263EEC}" type="datetimeFigureOut">
              <a:rPr lang="zh-CN" altLang="en-US" smtClean="0"/>
              <a:t>2023/10/31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75DF6-3DCE-4259-BD6F-30C6E3ABDE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71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78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75DF6-3DCE-4259-BD6F-30C6E3ABDEB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06772-D654-4D92-98D1-193EC06B252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75DF6-3DCE-4259-BD6F-30C6E3ABDEB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506772-D654-4D92-98D1-193EC06B2528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AD10-258C-41AE-871C-CC6E7447E42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F51BA-7433-1D4B-84CB-B35DE54F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 sz="3300"/>
              <a:t>Click here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/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Source Han Sans SC"/>
                <a:ea typeface="Source Han Sans SC"/>
                <a:cs typeface="Bebas Neue" charset="0"/>
              </a:rPr>
              <a:pPr algn="ctr"/>
              <a:t>‹#›</a:t>
            </a:fld>
            <a:endParaRPr lang="en-US" sz="1400" b="1" i="0">
              <a:solidFill>
                <a:schemeClr val="accent1"/>
              </a:solidFill>
              <a:latin typeface="Futura LT" panose="02000503000000000000" pitchFamily="2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7496"/>
            <a:ext cx="12192000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08664029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/>
          <p:nvPr userDrawn="1"/>
        </p:nvSpPr>
        <p:spPr>
          <a:xfrm>
            <a:off x="171258" y="6071017"/>
            <a:ext cx="629079" cy="489496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400" b="1" i="0" smtClean="0">
                <a:solidFill>
                  <a:schemeClr val="accent1"/>
                </a:solidFill>
                <a:latin typeface="Source Han Sans SC"/>
                <a:ea typeface="Source Han Sans SC"/>
                <a:cs typeface="Bebas Neue" charset="0"/>
              </a:rPr>
              <a:pPr algn="ctr"/>
              <a:t>‹#›</a:t>
            </a:fld>
            <a:endParaRPr lang="en-US" sz="1400" b="1" i="0">
              <a:solidFill>
                <a:schemeClr val="accent1"/>
              </a:solidFill>
              <a:latin typeface="Futura LT" panose="02000503000000000000" pitchFamily="2" charset="0"/>
              <a:ea typeface="Bebas Neue" charset="0"/>
              <a:cs typeface="Bebas Neue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98185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H="1">
            <a:off x="302666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H="1">
            <a:off x="507146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7116271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9161076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1205882" y="-7495"/>
            <a:ext cx="0" cy="6858000"/>
          </a:xfrm>
          <a:prstGeom prst="line">
            <a:avLst/>
          </a:prstGeom>
          <a:ln w="6350"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450499" y="6527216"/>
            <a:ext cx="89313" cy="330784"/>
            <a:chOff x="1569366" y="5427922"/>
            <a:chExt cx="89313" cy="330784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1614022" y="5435364"/>
              <a:ext cx="0" cy="3233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riangle 19"/>
            <p:cNvSpPr/>
            <p:nvPr userDrawn="1"/>
          </p:nvSpPr>
          <p:spPr>
            <a:xfrm>
              <a:off x="1569366" y="5427922"/>
              <a:ext cx="89313" cy="4571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26662" y="-7495"/>
            <a:ext cx="9165338" cy="68654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3312972"/>
            <a:ext cx="5071466" cy="354502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81625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737D1-FA7E-4C86-A2BB-75F458C33A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t">
            <a:normAutofit/>
          </a:bodyPr>
          <a:lstStyle>
            <a:lvl1pPr algn="ctr">
              <a:defRPr sz="60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074794E-60AB-4DAC-B4FC-24DDB2284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en-US"/>
              <a:t>Click here to edit master subtitle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33B4A8-8A4A-4844-8A51-A930A6E1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9C1B41-D59A-42E0-9AE8-32391BDC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023B1B-A0CA-4368-8B94-775FAC93A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2348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EE30C-1A87-4B88-B41B-101F1D2E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75964-BC00-4FFE-AA64-A1186AAE3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537F22-1057-4763-B113-D7752874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CC15A-33DD-4E21-8D7C-167CC1C7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D2FC7-6592-4618-ABB0-1A17D2AE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63422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54261-2B9E-42DC-9D94-741C02435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19FB39-EA73-4050-B757-9B979559D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89E37-F844-482B-8C8E-C4E1CEC3C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C56CFE-D3D7-4263-92F2-AAC48803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4022EF-1E1F-433B-A361-8D6DB99D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7873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8EDEF-38F9-407B-8E8E-B9F7F8DC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78ED10-91FD-454D-B61D-48211FB15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96452-C902-4C12-AA17-905588AD1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DA098C-7CDB-43B8-87FE-E7044B87A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206DB2-7EA4-4043-9F4D-16B63F26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391BBC-28EF-439C-8113-A1DAA526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8700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8D8E85-8A32-4D30-AE1A-76075901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413FFE-4AA0-4A0D-8957-63EC07A8B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1C9E5C-9718-430C-896D-BDF8DFAC7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48386-9CDC-4773-A872-E729F3768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257EC5-EFC4-42F2-A209-9BB54F5F2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232E81-65DE-46F3-91E4-EB023A1F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A777FBE-6DF9-4354-84AC-20BCDCB8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E1FED86-B558-4EC3-AFB4-B0B40840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9297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B7A07-89E5-48A3-8FA2-71B22590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42E244-FE93-44BE-985D-C8326F6E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551CEC-AC58-4EFF-8CAC-33C1F7AE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C830C0-AFF9-4F57-81D2-0930D0A1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1046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A6B9DC-EB28-4C2B-955D-35176317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D14828-F87F-42D4-B2C0-7082336D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8422B-D843-43B1-92B1-D47E3A1C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987865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53C51-F08A-44C7-96E7-CADC45550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5204C-D852-4F77-A25B-6C70DB680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ED6EC8-02E9-4A45-AD45-36E43DD5F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z="700"/>
              <a:t>Edit Master Text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12743-2041-4A31-B39E-1305893DC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0176BC-59DF-4FC1-A0F6-0DF46B10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359CD0-86EA-4156-A560-53297D42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13879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E7B38-3ED4-4A3C-954C-506C15D23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13FCDB-55DA-4F46-9975-EAB86EF34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3F9B53-CACA-47CA-9BCF-E1520F560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z="700"/>
              <a:t>Edit Master Text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D33342-B648-47D6-9C3C-64AD3C07B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143EF5-5736-4B85-906C-7F5885C41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327608-DA8C-447A-A9D8-EA3EE5C0B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71000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C861C1-ECE8-4472-B3E7-9AD75712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AF8C15-2C93-4542-BD5C-95312FEC4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5295A1-333B-4DA5-B342-FDF34CAD2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4522B6-80F0-4D6D-93FF-A29B8DD77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CDB0A0-545D-4157-AA17-1D3F5B49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213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513660-6D6E-42F9-A46C-416479A08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vert">
            <a:normAutofit/>
          </a:bodyPr>
          <a:lstStyle/>
          <a:p>
            <a:r>
              <a:rPr lang="en-US" altLang="en-US" sz="3300"/>
              <a:t>Click here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3779725-5CCA-4DFD-93AF-27C7CE8D4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vert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ACBE24-57BD-4D53-8378-1BC9FAEE2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40884F-4FEF-4E98-A007-D8DFE920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DED2B-0CA9-4E3A-94FD-40C64AC2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46061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064000" y="441961"/>
            <a:ext cx="4368800" cy="3083564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08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54706" y="3801452"/>
            <a:ext cx="4511964" cy="431780"/>
          </a:xfrm>
          <a:prstGeom prst="rect">
            <a:avLst/>
          </a:prstGeom>
        </p:spPr>
        <p:txBody>
          <a:bodyPr vert="horz" lIns="0" tIns="40504" rIns="0" bIns="40504" anchor="ctr">
            <a:normAutofit fontScale="625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buNone/>
              <a:defRPr sz="420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n-US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54706" y="4385250"/>
            <a:ext cx="4511964" cy="228451"/>
          </a:xfrm>
          <a:prstGeom prst="rect">
            <a:avLst/>
          </a:prstGeom>
        </p:spPr>
        <p:txBody>
          <a:bodyPr vert="horz" lIns="0" tIns="40504" rIns="0" bIns="40504" anchor="ctr">
            <a:normAutofit fontScale="60000" lnSpcReduction="20000"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err="1"/>
              <a:t>Ultimate Powerpoint Template</a:t>
            </a:r>
            <a:endParaRPr lang="es-ES_tradnl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3975167" y="4817825"/>
            <a:ext cx="4488039" cy="1536868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lnSpc>
                <a:spcPct val="130000"/>
              </a:lnSpc>
              <a:buNone/>
              <a:defRPr sz="144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err="1"/>
              <a:t>Lorem ipsum dolor sit amet, consectetur adipiscing elit. Fusce diam tortor, mattis quis dapibus vitae, euismod non purus. Maecenas ut lacus nec mauris feugiat tristique.</a:t>
            </a:r>
          </a:p>
        </p:txBody>
      </p:sp>
    </p:spTree>
    <p:extLst>
      <p:ext uri="{BB962C8B-B14F-4D97-AF65-F5344CB8AC3E}">
        <p14:creationId xmlns:p14="http://schemas.microsoft.com/office/powerpoint/2010/main" val="164608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>
            <a:normAutofit/>
          </a:bodyPr>
          <a:lstStyle>
            <a:lvl1pPr>
              <a:defRPr sz="6000"/>
            </a:lvl1pPr>
          </a:lstStyle>
          <a:p>
            <a:r>
              <a:rPr lang="en-US" altLang="en-US"/>
              <a:t>Click here to edit master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t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en-US"/>
              <a:t>Edit Master Text Style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z="700"/>
              <a:t>Edit Master Text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altLang="en-US"/>
              <a:t>Click here to edit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en-US" sz="700"/>
              <a:t>Edit Master Text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87D78-C60A-4ACE-A89C-02684FBB71ED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3B2B6-50F4-4539-A3D1-42150A221C27}" type="slidenum">
              <a:rPr lang="en-US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</p:sldLayoutIdLst>
  <p:transition spd="med" advClick="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58A33E-F497-455A-B116-31FB79384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/>
              <a:t>Click here to edit master header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52071B-1C9B-4DDC-9F99-10F267E2E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en-US"/>
              <a:t>Edit Master Text Style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8A1823-537D-4A26-A348-93ACC91B99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16095-C145-4D98-9CEC-8317E95C83E2}" type="datetimeFigureOut">
              <a:rPr lang="en-US" altLang="en-US" sz="1100" smtClean="0"/>
              <a:t>10/31/2023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E4659-6602-43F7-96B7-1864DF422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4C866-4521-4377-AB95-2B160DC6B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1A765-842F-4719-A99E-3F41627D35FA}" type="slidenum">
              <a:rPr lang="en-US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84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600AD5E-255D-4033-8B5E-C1507816E0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5B5A1-8031-4E4A-A521-1860DCEA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" y="375610"/>
            <a:ext cx="10879062" cy="61067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EE656B-0549-4D09-8C89-7E7465A81063}"/>
              </a:ext>
            </a:extLst>
          </p:cNvPr>
          <p:cNvSpPr/>
          <p:nvPr/>
        </p:nvSpPr>
        <p:spPr>
          <a:xfrm>
            <a:off x="0" y="1977189"/>
            <a:ext cx="12192000" cy="290362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5D0BE8-8FC4-4E18-9F42-EA39FB9E2D41}"/>
              </a:ext>
            </a:extLst>
          </p:cNvPr>
          <p:cNvSpPr txBox="1"/>
          <p:nvPr/>
        </p:nvSpPr>
        <p:spPr>
          <a:xfrm>
            <a:off x="983125" y="3060389"/>
            <a:ext cx="10225750" cy="828240"/>
          </a:xfrm>
          <a:prstGeom prst="rect">
            <a:avLst/>
          </a:prstGeom>
          <a:noFill/>
        </p:spPr>
        <p:txBody>
          <a:bodyPr vert="horz" wrap="square" rtlCol="0">
            <a:normAutofit fontScale="55000" lnSpcReduction="20000"/>
          </a:bodyPr>
          <a:lstStyle/>
          <a:p>
            <a:pPr algn="ctr"/>
            <a:r>
              <a:rPr lang="en-US" sz="6600" b="1" dirty="0" smtClean="0">
                <a:solidFill>
                  <a:schemeClr val="bg1"/>
                </a:solidFill>
              </a:rPr>
              <a:t>REVOLUTIONIZING HOME AUTOMATION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E4E5FC5-7C37-4CD4-A967-5E1F680C7CF9}"/>
              </a:ext>
            </a:extLst>
          </p:cNvPr>
          <p:cNvCxnSpPr/>
          <p:nvPr/>
        </p:nvCxnSpPr>
        <p:spPr>
          <a:xfrm flipH="1">
            <a:off x="7861889" y="3888629"/>
            <a:ext cx="3673642" cy="0"/>
          </a:xfrm>
          <a:prstGeom prst="line">
            <a:avLst/>
          </a:prstGeom>
          <a:ln w="508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KSO_Shape">
            <a:extLst>
              <a:ext uri="{FF2B5EF4-FFF2-40B4-BE49-F238E27FC236}">
                <a16:creationId xmlns:a16="http://schemas.microsoft.com/office/drawing/2014/main" id="{4CB0DF8F-AC89-4665-AF50-1A6738A76573}"/>
              </a:ext>
            </a:extLst>
          </p:cNvPr>
          <p:cNvSpPr/>
          <p:nvPr/>
        </p:nvSpPr>
        <p:spPr>
          <a:xfrm>
            <a:off x="9587699" y="4076421"/>
            <a:ext cx="2208487" cy="612691"/>
          </a:xfrm>
          <a:prstGeom prst="roundRect">
            <a:avLst>
              <a:gd name="adj" fmla="val 50000"/>
            </a:avLst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9BCB68E3-1982-4E6B-8BF2-DA9E82649D80}"/>
              </a:ext>
            </a:extLst>
          </p:cNvPr>
          <p:cNvSpPr txBox="1"/>
          <p:nvPr/>
        </p:nvSpPr>
        <p:spPr>
          <a:xfrm>
            <a:off x="7764941" y="4081587"/>
            <a:ext cx="5984595" cy="501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3200" b="1" dirty="0" smtClean="0">
                <a:latin typeface="Source Han Sans SC"/>
              </a:rPr>
              <a:t>WITH AI</a:t>
            </a:r>
            <a:endParaRPr lang="en-US" altLang="en-US" sz="3200" b="1" dirty="0">
              <a:latin typeface="Source Han Sans SC"/>
              <a:ea typeface="Source Han Sans SC"/>
            </a:endParaRPr>
          </a:p>
        </p:txBody>
      </p:sp>
    </p:spTree>
    <p:extLst>
      <p:ext uri="{BB962C8B-B14F-4D97-AF65-F5344CB8AC3E}">
        <p14:creationId xmlns:p14="http://schemas.microsoft.com/office/powerpoint/2010/main" val="33981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96"/>
            <a:ext cx="12192000" cy="6865495"/>
          </a:xfrm>
        </p:spPr>
      </p:pic>
      <p:grpSp>
        <p:nvGrpSpPr>
          <p:cNvPr id="6" name="Group 5"/>
          <p:cNvGrpSpPr/>
          <p:nvPr/>
        </p:nvGrpSpPr>
        <p:grpSpPr>
          <a:xfrm>
            <a:off x="981856" y="-7495"/>
            <a:ext cx="10224026" cy="6865495"/>
            <a:chOff x="981856" y="-7495"/>
            <a:chExt cx="10224026" cy="68580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81856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3026661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5071466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116271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9161076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1205882" y="-7495"/>
              <a:ext cx="0" cy="6858000"/>
            </a:xfrm>
            <a:prstGeom prst="line">
              <a:avLst/>
            </a:prstGeom>
            <a:ln w="635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71550" y="712084"/>
            <a:ext cx="5158603" cy="1200329"/>
          </a:xfrm>
          <a:prstGeom prst="rect">
            <a:avLst/>
          </a:prstGeom>
          <a:noFill/>
        </p:spPr>
        <p:txBody>
          <a:bodyPr wrap="none" lIns="0" rtlCol="0">
            <a:normAutofit/>
          </a:bodyPr>
          <a:lstStyle/>
          <a:p>
            <a:r>
              <a:rPr lang="en-US" sz="7200" dirty="0" smtClean="0">
                <a:latin typeface="Source Han Sans SC"/>
                <a:ea typeface="Source Han Sans SC"/>
                <a:cs typeface="Bebas Neue" charset="0"/>
              </a:rPr>
              <a:t>C</a:t>
            </a:r>
            <a:r>
              <a:rPr lang="en-US" altLang="zh-CN" sz="7200" dirty="0" smtClean="0">
                <a:latin typeface="Source Han Sans SC"/>
                <a:ea typeface="Source Han Sans SC"/>
                <a:cs typeface="Bebas Neue" charset="0"/>
              </a:rPr>
              <a:t>ONTENTS</a:t>
            </a:r>
            <a:endParaRPr lang="en-US" sz="7200" dirty="0">
              <a:solidFill>
                <a:schemeClr val="accent1"/>
              </a:solidFill>
              <a:latin typeface="Futura LT" panose="02000503000000000000" pitchFamily="2" charset="0"/>
              <a:ea typeface="Bebas Neue" charset="0"/>
              <a:cs typeface="Bebas Neu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92163" y="3589138"/>
            <a:ext cx="2111499" cy="585728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r>
              <a:rPr lang="en-IN" sz="2000" dirty="0" smtClean="0"/>
              <a:t>INTRODUCTION</a:t>
            </a:r>
            <a:endParaRPr lang="en-US" sz="2400" dirty="0">
              <a:solidFill>
                <a:schemeClr val="tx1">
                  <a:alpha val="70000"/>
                </a:schemeClr>
              </a:solidFill>
              <a:latin typeface="Source Han Sans SC"/>
              <a:ea typeface="Source Han Sans SC"/>
              <a:cs typeface="Roboto Light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682671" y="4086014"/>
            <a:ext cx="34399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05728" y="2863008"/>
            <a:ext cx="549362" cy="54936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>
            <a:normAutofit/>
          </a:bodyPr>
          <a:lstStyle/>
          <a:p>
            <a:pPr algn="ctr"/>
            <a:r>
              <a:rPr lang="en-US" sz="2000">
                <a:latin typeface="Source Han Sans SC"/>
                <a:ea typeface="Source Han Sans SC"/>
                <a:cs typeface="linea-basic-10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148474" y="3669748"/>
            <a:ext cx="1880131" cy="735815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r>
              <a:rPr lang="en-IN" sz="2000" dirty="0" smtClean="0"/>
              <a:t>SMART HOME DEVICES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Source Han Sans SC"/>
              <a:ea typeface="Source Han Sans SC"/>
              <a:cs typeface="Roboto Light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727476" y="4405563"/>
            <a:ext cx="34399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50533" y="2863008"/>
            <a:ext cx="549362" cy="5493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>
            <a:normAutofit/>
          </a:bodyPr>
          <a:lstStyle/>
          <a:p>
            <a:pPr algn="ctr"/>
            <a:r>
              <a:rPr lang="en-US" sz="2000">
                <a:latin typeface="Source Han Sans SC"/>
                <a:ea typeface="Source Han Sans SC"/>
                <a:cs typeface="linea-basic-10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3980" y="3667035"/>
            <a:ext cx="1844040" cy="1247865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r>
              <a:rPr lang="en-US" sz="2000" dirty="0" smtClean="0"/>
              <a:t>BENEFITS OF AI-POWERED HOME AUTOMATION</a:t>
            </a:r>
            <a:r>
              <a:rPr lang="en-US" sz="2000" dirty="0" smtClean="0">
                <a:solidFill>
                  <a:schemeClr val="tx1">
                    <a:alpha val="70000"/>
                  </a:schemeClr>
                </a:solidFill>
                <a:latin typeface="Source Han Sans SC"/>
                <a:ea typeface="Source Han Sans SC"/>
                <a:cs typeface="Roboto Light" charset="0"/>
              </a:rPr>
              <a:t>.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Source Han Sans SC"/>
              <a:ea typeface="Source Han Sans SC"/>
              <a:cs typeface="Roboto Light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6772281" y="4980735"/>
            <a:ext cx="343990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95338" y="2863008"/>
            <a:ext cx="549362" cy="5493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>
            <a:normAutofit/>
          </a:bodyPr>
          <a:lstStyle/>
          <a:p>
            <a:pPr algn="ctr"/>
            <a:r>
              <a:rPr lang="en-US" sz="2000">
                <a:latin typeface="Source Han Sans SC"/>
                <a:ea typeface="Source Han Sans SC"/>
                <a:cs typeface="linea-basic-10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252939" y="3667035"/>
            <a:ext cx="1844040" cy="588442"/>
          </a:xfrm>
          <a:prstGeom prst="rect">
            <a:avLst/>
          </a:prstGeom>
          <a:noFill/>
        </p:spPr>
        <p:txBody>
          <a:bodyPr wrap="square" lIns="0" tIns="0" rIns="91440" bIns="0" rtlCol="0">
            <a:noAutofit/>
          </a:bodyPr>
          <a:lstStyle/>
          <a:p>
            <a:r>
              <a:rPr lang="en-IN" sz="2000" dirty="0" smtClean="0"/>
              <a:t>SECURITY AND PRIVACY</a:t>
            </a:r>
            <a:endParaRPr lang="en-US" sz="2000" dirty="0">
              <a:solidFill>
                <a:schemeClr val="tx1">
                  <a:alpha val="70000"/>
                </a:schemeClr>
              </a:solidFill>
              <a:latin typeface="Source Han Sans SC"/>
              <a:ea typeface="Source Han Sans SC"/>
              <a:cs typeface="Roboto Light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8817086" y="4431940"/>
            <a:ext cx="34399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140143" y="2863008"/>
            <a:ext cx="549362" cy="5493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>
            <a:normAutofit/>
          </a:bodyPr>
          <a:lstStyle/>
          <a:p>
            <a:pPr algn="ctr"/>
            <a:r>
              <a:rPr lang="en-US" sz="2000" dirty="0">
                <a:latin typeface="Source Han Sans SC"/>
                <a:ea typeface="Source Han Sans SC"/>
                <a:cs typeface="linea-basic-10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225173" y="3667035"/>
            <a:ext cx="2215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FUTURE OF AI IN HOME AUTOMATION</a:t>
            </a:r>
            <a:endParaRPr lang="en-IN" sz="2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861892" y="4682698"/>
            <a:ext cx="343990" cy="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184947" y="2863008"/>
            <a:ext cx="549362" cy="5493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" tIns="45720" rIns="0" bIns="0" rtlCol="0" anchor="ctr">
            <a:normAutofit/>
          </a:bodyPr>
          <a:lstStyle/>
          <a:p>
            <a:pPr algn="ctr"/>
            <a:r>
              <a:rPr lang="en-US" sz="2000" dirty="0">
                <a:latin typeface="Source Han Sans SC"/>
                <a:ea typeface="Source Han Sans SC"/>
                <a:cs typeface="linea-basic-1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98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8513099" y="1219566"/>
            <a:ext cx="3462023" cy="899380"/>
          </a:xfrm>
          <a:prstGeom prst="parallelogram">
            <a:avLst>
              <a:gd name="adj" fmla="val 3892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89288" y="1443048"/>
            <a:ext cx="3048441" cy="594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INTRODUCTION</a:t>
            </a:r>
            <a:endParaRPr lang="en-US" altLang="zh-CN" sz="2800" dirty="0">
              <a:solidFill>
                <a:schemeClr val="bg1"/>
              </a:solidFill>
              <a:latin typeface="Futura LT" panose="02000503000000000000" pitchFamily="2" charset="0"/>
              <a:ea typeface="Roboto" charset="0"/>
              <a:cs typeface="Roboto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143379" y="2333438"/>
            <a:ext cx="3594350" cy="378565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Welcome to our presentation on AI-powered home automation and the benefits it brings to households. In this presentation, </a:t>
            </a:r>
            <a:r>
              <a:rPr lang="en-US" sz="1600" dirty="0">
                <a:solidFill>
                  <a:srgbClr val="00B0F0"/>
                </a:solidFill>
              </a:rPr>
              <a:t>we will explore the ways in which AI is transforming the way we live in our homes, from smart devices to security and privacy</a:t>
            </a:r>
            <a:r>
              <a:rPr lang="en-US" sz="1600" dirty="0"/>
              <a:t>. We will also discuss the future of AI in home automation and how it will continue to shape our daily lives.</a:t>
            </a:r>
            <a:endParaRPr lang="en-US" sz="1600" dirty="0">
              <a:solidFill>
                <a:schemeClr val="tx1">
                  <a:alpha val="70000"/>
                </a:schemeClr>
              </a:solidFill>
              <a:latin typeface="Source Han Sans SC"/>
              <a:ea typeface="Source Han Sans SC"/>
              <a:cs typeface="Roboto Light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63" y="616451"/>
            <a:ext cx="6933618" cy="56550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7E7D7F4-17A5-42ED-9512-F12C47F2C082}"/>
              </a:ext>
            </a:extLst>
          </p:cNvPr>
          <p:cNvSpPr/>
          <p:nvPr/>
        </p:nvSpPr>
        <p:spPr>
          <a:xfrm>
            <a:off x="10013133" y="0"/>
            <a:ext cx="2178867" cy="513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85C0C17-D96A-46D6-88F7-5131CD00AE1F}"/>
              </a:ext>
            </a:extLst>
          </p:cNvPr>
          <p:cNvSpPr txBox="1"/>
          <p:nvPr/>
        </p:nvSpPr>
        <p:spPr>
          <a:xfrm>
            <a:off x="9637675" y="50929"/>
            <a:ext cx="2962275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bg1"/>
                </a:solidFill>
                <a:latin typeface="Source Han Sans SC"/>
                <a:ea typeface="Source Han Sans SC"/>
              </a:rPr>
              <a:t>PART - 1</a:t>
            </a:r>
            <a:endParaRPr lang="en-US" altLang="en-US" sz="2000" b="1" dirty="0">
              <a:solidFill>
                <a:schemeClr val="bg1"/>
              </a:solidFill>
              <a:latin typeface="Source Han Sans SC"/>
              <a:ea typeface="Source Han Sans SC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:p159="http://schemas.microsoft.com/office/powerpoint/2015/09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4" grpId="0"/>
      <p:bldP spid="73" grpI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20272" y="256540"/>
            <a:ext cx="2912575" cy="1102195"/>
            <a:chOff x="7570328" y="1769806"/>
            <a:chExt cx="2912575" cy="1102195"/>
          </a:xfrm>
        </p:grpSpPr>
        <p:sp>
          <p:nvSpPr>
            <p:cNvPr id="9" name="文本框 8"/>
            <p:cNvSpPr txBox="1"/>
            <p:nvPr/>
          </p:nvSpPr>
          <p:spPr>
            <a:xfrm>
              <a:off x="7570328" y="1769806"/>
              <a:ext cx="2912575" cy="548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2800" dirty="0" smtClean="0"/>
                <a:t>SMART HOME DEVICES</a:t>
              </a:r>
              <a:endParaRPr lang="zh-CN" altLang="en-US" sz="2800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7663673" y="2872001"/>
              <a:ext cx="461884" cy="0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823" y="866726"/>
            <a:ext cx="3349869" cy="28835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9" y="954110"/>
            <a:ext cx="2293621" cy="229362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891" y="3467100"/>
            <a:ext cx="2540977" cy="235696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9" y="3552092"/>
            <a:ext cx="2293621" cy="204860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793C185-7463-4C0E-87D0-7E2987C67415}"/>
              </a:ext>
            </a:extLst>
          </p:cNvPr>
          <p:cNvSpPr/>
          <p:nvPr/>
        </p:nvSpPr>
        <p:spPr>
          <a:xfrm>
            <a:off x="10013133" y="0"/>
            <a:ext cx="2178867" cy="513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08061F69-685D-4A87-A535-316AACD5C3AA}"/>
              </a:ext>
            </a:extLst>
          </p:cNvPr>
          <p:cNvSpPr txBox="1"/>
          <p:nvPr/>
        </p:nvSpPr>
        <p:spPr>
          <a:xfrm>
            <a:off x="9637675" y="50929"/>
            <a:ext cx="2962275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bg1"/>
                </a:solidFill>
                <a:latin typeface="Source Han Sans SC"/>
                <a:ea typeface="Source Han Sans SC"/>
              </a:rPr>
              <a:t>PART - 2</a:t>
            </a:r>
            <a:endParaRPr lang="en-US" altLang="en-US" sz="2000" b="1" dirty="0">
              <a:solidFill>
                <a:schemeClr val="bg1"/>
              </a:solidFill>
              <a:latin typeface="Source Han Sans SC"/>
              <a:ea typeface="Source Han Sans S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5665" y="1791162"/>
            <a:ext cx="5868918" cy="4530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Smart home devices </a:t>
            </a:r>
            <a:r>
              <a:rPr lang="en-US" sz="1500" dirty="0">
                <a:solidFill>
                  <a:srgbClr val="00B0F0"/>
                </a:solidFill>
              </a:rPr>
              <a:t>are internet-connected devices that allow remote monitoring and management of household appliances </a:t>
            </a:r>
            <a:r>
              <a:rPr lang="en-US" sz="1500" dirty="0"/>
              <a:t>and systems. These devices are designed to make </a:t>
            </a:r>
            <a:r>
              <a:rPr lang="en-US" sz="1500" dirty="0">
                <a:solidFill>
                  <a:srgbClr val="00B0F0"/>
                </a:solidFill>
              </a:rPr>
              <a:t>life easier, more convenient, and more efficient </a:t>
            </a:r>
            <a:r>
              <a:rPr lang="en-US" sz="1500" dirty="0"/>
              <a:t>for homeowners</a:t>
            </a:r>
            <a:r>
              <a:rPr lang="en-US" sz="1500" dirty="0" smtClean="0"/>
              <a:t>.</a:t>
            </a:r>
          </a:p>
          <a:p>
            <a:endParaRPr lang="en-US" sz="1500" dirty="0"/>
          </a:p>
          <a:p>
            <a:r>
              <a:rPr lang="en-US" sz="1500" b="1" dirty="0"/>
              <a:t>Examples of Smart Home </a:t>
            </a:r>
            <a:r>
              <a:rPr lang="en-US" sz="1500" b="1" dirty="0" smtClean="0"/>
              <a:t>Devices</a:t>
            </a:r>
          </a:p>
          <a:p>
            <a:endParaRPr lang="en-US" sz="1500" b="1" dirty="0"/>
          </a:p>
          <a:p>
            <a:r>
              <a:rPr lang="en-US" sz="1500" dirty="0" smtClean="0">
                <a:solidFill>
                  <a:srgbClr val="00B0F0"/>
                </a:solidFill>
              </a:rPr>
              <a:t>Smart thermostats </a:t>
            </a:r>
            <a:r>
              <a:rPr lang="en-US" sz="1500" dirty="0" smtClean="0"/>
              <a:t>that learn your temperature preferences and adjust accordingly</a:t>
            </a:r>
          </a:p>
          <a:p>
            <a:endParaRPr lang="en-US" sz="1500" dirty="0" smtClean="0"/>
          </a:p>
          <a:p>
            <a:r>
              <a:rPr lang="en-US" sz="1500" dirty="0" smtClean="0">
                <a:solidFill>
                  <a:srgbClr val="00B0F0"/>
                </a:solidFill>
              </a:rPr>
              <a:t>Smart lighting systems </a:t>
            </a:r>
            <a:r>
              <a:rPr lang="en-US" sz="1500" dirty="0" smtClean="0"/>
              <a:t>that can be controlled remotely or set to turn on and off automatically based on your schedule</a:t>
            </a:r>
          </a:p>
          <a:p>
            <a:endParaRPr lang="en-US" sz="1500" dirty="0" smtClean="0"/>
          </a:p>
          <a:p>
            <a:r>
              <a:rPr lang="en-US" sz="1500" dirty="0" smtClean="0">
                <a:solidFill>
                  <a:srgbClr val="00B0F0"/>
                </a:solidFill>
              </a:rPr>
              <a:t>Smart locks </a:t>
            </a:r>
            <a:r>
              <a:rPr lang="en-US" sz="1500" dirty="0" smtClean="0"/>
              <a:t>that allow you to lock and unlock your doors remotely or set up access codes for guests</a:t>
            </a:r>
          </a:p>
          <a:p>
            <a:endParaRPr lang="en-US" sz="1500" dirty="0" smtClean="0"/>
          </a:p>
          <a:p>
            <a:r>
              <a:rPr lang="en-US" sz="1500" dirty="0" smtClean="0">
                <a:solidFill>
                  <a:srgbClr val="00B0F0"/>
                </a:solidFill>
              </a:rPr>
              <a:t>Smart security cameras </a:t>
            </a:r>
            <a:r>
              <a:rPr lang="en-US" sz="1500" dirty="0" smtClean="0"/>
              <a:t>that provide real-time monitoring and can be accessed remotely</a:t>
            </a:r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5715" y="1410970"/>
            <a:ext cx="12204065" cy="2595245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en-US" altLang="zh-CN"/>
              <a:t>·</a:t>
            </a:r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42409" y="4122411"/>
            <a:ext cx="4046379" cy="2603703"/>
            <a:chOff x="131284" y="3029745"/>
            <a:chExt cx="4021229" cy="1419273"/>
          </a:xfrm>
        </p:grpSpPr>
        <p:sp>
          <p:nvSpPr>
            <p:cNvPr id="12" name="TextBox 11"/>
            <p:cNvSpPr txBox="1"/>
            <p:nvPr/>
          </p:nvSpPr>
          <p:spPr>
            <a:xfrm>
              <a:off x="131284" y="3029745"/>
              <a:ext cx="4021229" cy="6448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2000" dirty="0" smtClean="0"/>
                <a:t>CONVENIENCE AND COMFORT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50908" y="3250138"/>
              <a:ext cx="3781979" cy="11988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100" dirty="0">
                  <a:solidFill>
                    <a:srgbClr val="00B0F0"/>
                  </a:solidFill>
                </a:rPr>
                <a:t>AI-powered </a:t>
              </a:r>
              <a:r>
                <a:rPr lang="en-US" sz="1100" dirty="0"/>
                <a:t>home automation can bring a new level of </a:t>
              </a:r>
              <a:r>
                <a:rPr lang="en-US" sz="1100" dirty="0">
                  <a:solidFill>
                    <a:srgbClr val="00B0F0"/>
                  </a:solidFill>
                </a:rPr>
                <a:t>convenience and comfort to households</a:t>
              </a:r>
              <a:r>
                <a:rPr lang="en-US" sz="1100" dirty="0"/>
                <a:t>. With smart home </a:t>
              </a:r>
              <a:r>
                <a:rPr lang="en-US" sz="1100" dirty="0" smtClean="0"/>
                <a:t>can </a:t>
              </a:r>
              <a:r>
                <a:rPr lang="en-US" sz="1100" dirty="0">
                  <a:solidFill>
                    <a:srgbClr val="00B0F0"/>
                  </a:solidFill>
                </a:rPr>
                <a:t>easily adjust the </a:t>
              </a:r>
              <a:r>
                <a:rPr lang="en-US" sz="1100" dirty="0" smtClean="0">
                  <a:solidFill>
                    <a:srgbClr val="00B0F0"/>
                  </a:solidFill>
                </a:rPr>
                <a:t>temperature</a:t>
              </a:r>
              <a:r>
                <a:rPr lang="en-US" sz="1100" dirty="0">
                  <a:solidFill>
                    <a:srgbClr val="00B0F0"/>
                  </a:solidFill>
                </a:rPr>
                <a:t>, turn on/off lights, and even start devices that can be controlled by voice or through an app on your phone, you your coffee maker without leaving your bed.</a:t>
              </a:r>
              <a:endParaRPr lang="zh-CN" altLang="en-US" sz="1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18355" y="4122411"/>
            <a:ext cx="3938669" cy="2651110"/>
            <a:chOff x="395935" y="3081931"/>
            <a:chExt cx="3359192" cy="1731940"/>
          </a:xfrm>
        </p:grpSpPr>
        <p:sp>
          <p:nvSpPr>
            <p:cNvPr id="8" name="TextBox 11"/>
            <p:cNvSpPr txBox="1"/>
            <p:nvPr/>
          </p:nvSpPr>
          <p:spPr>
            <a:xfrm>
              <a:off x="478357" y="3081931"/>
              <a:ext cx="2725597" cy="3711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2000" dirty="0" smtClean="0"/>
                <a:t>ENERGY EFFICIENCY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95935" y="3267483"/>
              <a:ext cx="3359192" cy="154638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100" dirty="0">
                  <a:solidFill>
                    <a:srgbClr val="00B0F0"/>
                  </a:solidFill>
                </a:rPr>
                <a:t>AI-powered </a:t>
              </a:r>
              <a:r>
                <a:rPr lang="en-US" sz="1100" dirty="0"/>
                <a:t>home automation can help households </a:t>
              </a:r>
              <a:r>
                <a:rPr lang="en-US" sz="1100" dirty="0">
                  <a:solidFill>
                    <a:srgbClr val="00B0F0"/>
                  </a:solidFill>
                </a:rPr>
                <a:t>save on energy bills by optimizing the use of energy-consuming devices</a:t>
              </a:r>
              <a:r>
                <a:rPr lang="en-US" sz="1100" dirty="0"/>
                <a:t>. Smart thermostats, for example, can </a:t>
              </a:r>
              <a:r>
                <a:rPr lang="en-US" sz="1100" dirty="0">
                  <a:solidFill>
                    <a:srgbClr val="00B0F0"/>
                  </a:solidFill>
                </a:rPr>
                <a:t>learn your temperature preferences and adjust accordingly, </a:t>
              </a:r>
              <a:r>
                <a:rPr lang="en-US" sz="1100" dirty="0"/>
                <a:t>while </a:t>
              </a:r>
              <a:r>
                <a:rPr lang="en-US" sz="1100" dirty="0">
                  <a:solidFill>
                    <a:srgbClr val="00B0F0"/>
                  </a:solidFill>
                </a:rPr>
                <a:t>smart lighting systems can turn off lights in empty rooms</a:t>
              </a:r>
              <a:r>
                <a:rPr lang="en-US" sz="1100" dirty="0"/>
                <a:t>. This not only saves energy but also reduces your carbon footprint.</a:t>
              </a:r>
              <a:r>
                <a:rPr lang="en-US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Han Sans SC"/>
                  <a:ea typeface="Source Han Sans SC"/>
                  <a:sym typeface="+mn-ea"/>
                </a:rPr>
                <a:t>.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257025" y="4122412"/>
            <a:ext cx="3934976" cy="1575003"/>
            <a:chOff x="133155" y="3158860"/>
            <a:chExt cx="3490235" cy="1405063"/>
          </a:xfrm>
        </p:grpSpPr>
        <p:sp>
          <p:nvSpPr>
            <p:cNvPr id="16" name="TextBox 11"/>
            <p:cNvSpPr txBox="1"/>
            <p:nvPr/>
          </p:nvSpPr>
          <p:spPr>
            <a:xfrm>
              <a:off x="266148" y="3158860"/>
              <a:ext cx="2965177" cy="41236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2000" dirty="0" smtClean="0"/>
                <a:t>IMPROVED SECURITY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55" y="3365043"/>
              <a:ext cx="3490235" cy="119888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100" dirty="0"/>
                <a:t>AI-powered home automation can </a:t>
              </a:r>
              <a:r>
                <a:rPr lang="en-US" sz="1100" dirty="0">
                  <a:solidFill>
                    <a:srgbClr val="00B0F0"/>
                  </a:solidFill>
                </a:rPr>
                <a:t>enhance the security of your household</a:t>
              </a:r>
              <a:r>
                <a:rPr lang="en-US" sz="1100" dirty="0"/>
                <a:t>. Smart </a:t>
              </a:r>
              <a:r>
                <a:rPr lang="en-US" sz="1100" dirty="0">
                  <a:solidFill>
                    <a:srgbClr val="00B0F0"/>
                  </a:solidFill>
                </a:rPr>
                <a:t>security cameras with motion detection can send alerts to your phone when there is suspicious activity,</a:t>
              </a:r>
              <a:r>
                <a:rPr lang="en-US" sz="1100" dirty="0"/>
                <a:t> while </a:t>
              </a:r>
              <a:r>
                <a:rPr lang="en-US" sz="1100" dirty="0">
                  <a:solidFill>
                    <a:srgbClr val="00B0F0"/>
                  </a:solidFill>
                </a:rPr>
                <a:t>smart locks can be controlled remotely, allowing you to let in guests or service personnel without having to be physically present</a:t>
              </a:r>
              <a:r>
                <a:rPr lang="en-US" sz="1100" dirty="0"/>
                <a:t>. This can give you peace of mind and make your home a safer place.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1" y="1675130"/>
            <a:ext cx="3357679" cy="210940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995" y="1675130"/>
            <a:ext cx="3518944" cy="211806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65" y="1692000"/>
            <a:ext cx="3532989" cy="208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B254527-C532-40D4-B93E-136CE6B82767}"/>
              </a:ext>
            </a:extLst>
          </p:cNvPr>
          <p:cNvSpPr/>
          <p:nvPr/>
        </p:nvSpPr>
        <p:spPr>
          <a:xfrm>
            <a:off x="10013133" y="0"/>
            <a:ext cx="2178867" cy="513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60AF4886-814C-4A7C-868A-A4942131C1DE}"/>
              </a:ext>
            </a:extLst>
          </p:cNvPr>
          <p:cNvSpPr txBox="1"/>
          <p:nvPr/>
        </p:nvSpPr>
        <p:spPr>
          <a:xfrm>
            <a:off x="9637675" y="50929"/>
            <a:ext cx="2962275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bg1"/>
                </a:solidFill>
                <a:latin typeface="Source Han Sans SC"/>
                <a:ea typeface="Source Han Sans SC"/>
              </a:rPr>
              <a:t>PART - 3</a:t>
            </a:r>
            <a:endParaRPr lang="en-US" altLang="en-US" sz="2000" b="1" dirty="0">
              <a:solidFill>
                <a:schemeClr val="bg1"/>
              </a:solidFill>
              <a:latin typeface="Source Han Sans SC"/>
              <a:ea typeface="Source Han Sans SC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084" y="203795"/>
            <a:ext cx="7579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BENEFITS OF AI-POWERED HOME AUTOMATION</a:t>
            </a:r>
            <a:endParaRPr lang="en-IN" sz="2800" dirty="0"/>
          </a:p>
        </p:txBody>
      </p:sp>
      <p:cxnSp>
        <p:nvCxnSpPr>
          <p:cNvPr id="21" name="直接连接符 10"/>
          <p:cNvCxnSpPr/>
          <p:nvPr/>
        </p:nvCxnSpPr>
        <p:spPr>
          <a:xfrm>
            <a:off x="482691" y="1171414"/>
            <a:ext cx="46188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:p159="http://schemas.microsoft.com/office/powerpoint/2015/09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949155" y="721489"/>
            <a:ext cx="6321976" cy="3947900"/>
            <a:chOff x="5870024" y="1271159"/>
            <a:chExt cx="6321976" cy="3947900"/>
          </a:xfrm>
        </p:grpSpPr>
        <p:grpSp>
          <p:nvGrpSpPr>
            <p:cNvPr id="5" name="组合 4"/>
            <p:cNvGrpSpPr/>
            <p:nvPr/>
          </p:nvGrpSpPr>
          <p:grpSpPr>
            <a:xfrm>
              <a:off x="5870024" y="1271159"/>
              <a:ext cx="6321976" cy="3947900"/>
              <a:chOff x="7073607" y="2207050"/>
              <a:chExt cx="4256884" cy="2658307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3607" y="2207050"/>
                <a:ext cx="4256884" cy="265830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7682965" y="2474725"/>
                <a:ext cx="3038167" cy="1908547"/>
              </a:xfrm>
              <a:prstGeom prst="rect">
                <a:avLst/>
              </a:prstGeom>
              <a:solidFill>
                <a:srgbClr val="F8F8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993" y="1871119"/>
              <a:ext cx="4512037" cy="2429558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872422" y="50929"/>
            <a:ext cx="2912575" cy="1102192"/>
            <a:chOff x="7570327" y="1769809"/>
            <a:chExt cx="2912575" cy="1102192"/>
          </a:xfrm>
        </p:grpSpPr>
        <p:sp>
          <p:nvSpPr>
            <p:cNvPr id="12" name="文本框 11"/>
            <p:cNvSpPr txBox="1"/>
            <p:nvPr/>
          </p:nvSpPr>
          <p:spPr>
            <a:xfrm>
              <a:off x="7570327" y="1769809"/>
              <a:ext cx="2912575" cy="5486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IN" sz="2800" dirty="0"/>
                <a:t>Security and Privacy</a:t>
              </a:r>
              <a:endParaRPr lang="zh-CN" altLang="en-US" sz="2800" b="1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7698843" y="2872001"/>
              <a:ext cx="461884" cy="0"/>
            </a:xfrm>
            <a:prstGeom prst="line">
              <a:avLst/>
            </a:prstGeom>
            <a:ln w="666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1B0E0DAE-130B-4C24-82B1-02D885752874}"/>
              </a:ext>
            </a:extLst>
          </p:cNvPr>
          <p:cNvSpPr/>
          <p:nvPr/>
        </p:nvSpPr>
        <p:spPr>
          <a:xfrm>
            <a:off x="10013133" y="0"/>
            <a:ext cx="2178867" cy="513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EEC82800-C8A7-4627-9F22-607CF6B2D512}"/>
              </a:ext>
            </a:extLst>
          </p:cNvPr>
          <p:cNvSpPr txBox="1"/>
          <p:nvPr/>
        </p:nvSpPr>
        <p:spPr>
          <a:xfrm>
            <a:off x="9637675" y="50929"/>
            <a:ext cx="2962275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bg1"/>
                </a:solidFill>
                <a:latin typeface="Source Han Sans SC"/>
                <a:ea typeface="Source Han Sans SC"/>
              </a:rPr>
              <a:t>PART - 4</a:t>
            </a:r>
            <a:endParaRPr lang="en-US" altLang="en-US" sz="2000" b="1" dirty="0">
              <a:solidFill>
                <a:schemeClr val="bg1"/>
              </a:solidFill>
              <a:latin typeface="Source Han Sans SC"/>
              <a:ea typeface="Source Han Sans SC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422" y="1264278"/>
            <a:ext cx="42764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of the </a:t>
            </a:r>
            <a:r>
              <a:rPr lang="en-US" dirty="0">
                <a:solidFill>
                  <a:srgbClr val="00B0F0"/>
                </a:solidFill>
              </a:rPr>
              <a:t>biggest concerns </a:t>
            </a:r>
            <a:r>
              <a:rPr lang="en-US" dirty="0"/>
              <a:t>with home automation is the </a:t>
            </a:r>
            <a:r>
              <a:rPr lang="en-US" dirty="0">
                <a:solidFill>
                  <a:srgbClr val="00B0F0"/>
                </a:solidFill>
              </a:rPr>
              <a:t>security and privacy of personal information. </a:t>
            </a:r>
            <a:r>
              <a:rPr lang="en-US" dirty="0"/>
              <a:t>However, with </a:t>
            </a:r>
            <a:r>
              <a:rPr lang="en-US" dirty="0">
                <a:solidFill>
                  <a:srgbClr val="00B0F0"/>
                </a:solidFill>
              </a:rPr>
              <a:t>AI-powered </a:t>
            </a:r>
            <a:r>
              <a:rPr lang="en-US" dirty="0"/>
              <a:t>home automation, </a:t>
            </a:r>
            <a:r>
              <a:rPr lang="en-US" dirty="0">
                <a:solidFill>
                  <a:srgbClr val="00B0F0"/>
                </a:solidFill>
              </a:rPr>
              <a:t>security is greatly enhanced</a:t>
            </a:r>
            <a:r>
              <a:rPr lang="en-US" dirty="0"/>
              <a:t> through features such as </a:t>
            </a:r>
            <a:r>
              <a:rPr lang="en-US" dirty="0">
                <a:solidFill>
                  <a:srgbClr val="00B0F0"/>
                </a:solidFill>
              </a:rPr>
              <a:t>facial recognition and voice authentication</a:t>
            </a:r>
            <a:r>
              <a:rPr lang="en-US" dirty="0"/>
              <a:t>. Additionally, AI algorithms can detect and </a:t>
            </a:r>
            <a:r>
              <a:rPr lang="en-US" dirty="0">
                <a:solidFill>
                  <a:srgbClr val="00B0F0"/>
                </a:solidFill>
              </a:rPr>
              <a:t>alert homeowners of any unusual activity </a:t>
            </a:r>
            <a:r>
              <a:rPr lang="en-US" dirty="0"/>
              <a:t>or potential security breaches.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423" y="4943708"/>
            <a:ext cx="60910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AI-powered </a:t>
            </a:r>
            <a:r>
              <a:rPr lang="en-US" dirty="0"/>
              <a:t>home automation also </a:t>
            </a:r>
            <a:r>
              <a:rPr lang="en-US" dirty="0">
                <a:solidFill>
                  <a:srgbClr val="00B0F0"/>
                </a:solidFill>
              </a:rPr>
              <a:t>takes privacy concerns into consideration. Personal data is securely stored and encrypted, and homeowners have control over </a:t>
            </a:r>
            <a:r>
              <a:rPr lang="en-US" dirty="0"/>
              <a:t>who has access to their devices and information. Additionally, </a:t>
            </a:r>
            <a:r>
              <a:rPr lang="en-US" dirty="0">
                <a:solidFill>
                  <a:srgbClr val="00B0F0"/>
                </a:solidFill>
              </a:rPr>
              <a:t>AI algorithms can learn </a:t>
            </a:r>
            <a:r>
              <a:rPr lang="en-US" dirty="0"/>
              <a:t>and adapt to homeowners' preferences, </a:t>
            </a:r>
            <a:r>
              <a:rPr lang="en-US" dirty="0">
                <a:solidFill>
                  <a:srgbClr val="00B0F0"/>
                </a:solidFill>
              </a:rPr>
              <a:t>without compromising their privacy.</a:t>
            </a:r>
          </a:p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72422" y="4159493"/>
            <a:ext cx="501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Privacy Concerns</a:t>
            </a:r>
          </a:p>
        </p:txBody>
      </p:sp>
      <p:cxnSp>
        <p:nvCxnSpPr>
          <p:cNvPr id="19" name="直接连接符 13"/>
          <p:cNvCxnSpPr/>
          <p:nvPr/>
        </p:nvCxnSpPr>
        <p:spPr>
          <a:xfrm>
            <a:off x="996991" y="4753036"/>
            <a:ext cx="46188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>
        <p15:prstTrans prst="airplane"/>
      </p:transition>
    </mc:Choice>
    <mc:Fallback xmlns:p159="http://schemas.microsoft.com/office/powerpoint/2015/09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62" b="14411"/>
          <a:stretch>
            <a:fillRect/>
          </a:stretch>
        </p:blipFill>
        <p:spPr>
          <a:xfrm>
            <a:off x="0" y="1543651"/>
            <a:ext cx="12295991" cy="287581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83949" y="1884344"/>
            <a:ext cx="2524573" cy="2467848"/>
            <a:chOff x="5937277" y="555419"/>
            <a:chExt cx="3781385" cy="38638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426" y="1132727"/>
              <a:ext cx="2516239" cy="2331624"/>
            </a:xfrm>
            <a:prstGeom prst="rect">
              <a:avLst/>
            </a:prstGeom>
          </p:spPr>
        </p:pic>
        <p:pic>
          <p:nvPicPr>
            <p:cNvPr id="7" name="图片 6" descr="图片包含 监视器, 照片, 就坐, 顶部&#10;&#10;已生成极高可信度的说明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277" y="555419"/>
              <a:ext cx="3781385" cy="386384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3163799" y="1906503"/>
            <a:ext cx="2573883" cy="2451112"/>
            <a:chOff x="5652450" y="661415"/>
            <a:chExt cx="4875320" cy="436136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424" y="1161732"/>
              <a:ext cx="3108495" cy="2847961"/>
            </a:xfrm>
            <a:prstGeom prst="rect">
              <a:avLst/>
            </a:prstGeom>
          </p:spPr>
        </p:pic>
        <p:pic>
          <p:nvPicPr>
            <p:cNvPr id="18" name="图片 17" descr="图片包含 监视器, 照片, 就坐, 顶部&#10;&#10;已生成极高可信度的说明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450" y="661415"/>
              <a:ext cx="4875320" cy="436136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817850" y="1884344"/>
            <a:ext cx="3106098" cy="2467848"/>
            <a:chOff x="5395403" y="-569768"/>
            <a:chExt cx="5883417" cy="555529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034" y="270140"/>
              <a:ext cx="3810411" cy="3472210"/>
            </a:xfrm>
            <a:prstGeom prst="rect">
              <a:avLst/>
            </a:prstGeom>
          </p:spPr>
        </p:pic>
        <p:pic>
          <p:nvPicPr>
            <p:cNvPr id="21" name="图片 20" descr="图片包含 监视器, 照片, 就坐, 顶部&#10;&#10;已生成极高可信度的说明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403" y="-569768"/>
              <a:ext cx="5883417" cy="555529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8700917" y="1906503"/>
            <a:ext cx="3491083" cy="2445689"/>
            <a:chOff x="4826654" y="-240802"/>
            <a:chExt cx="7062334" cy="495899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846" y="405722"/>
              <a:ext cx="4479912" cy="3187331"/>
            </a:xfrm>
            <a:prstGeom prst="rect">
              <a:avLst/>
            </a:prstGeom>
          </p:spPr>
        </p:pic>
        <p:pic>
          <p:nvPicPr>
            <p:cNvPr id="24" name="图片 23" descr="图片包含 监视器, 照片, 就坐, 顶部&#10;&#10;已生成极高可信度的说明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654" y="-240802"/>
              <a:ext cx="7062334" cy="4958991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0" y="4665412"/>
            <a:ext cx="2892473" cy="1735044"/>
            <a:chOff x="3089662" y="5151327"/>
            <a:chExt cx="2892473" cy="1735044"/>
          </a:xfrm>
        </p:grpSpPr>
        <p:sp>
          <p:nvSpPr>
            <p:cNvPr id="25" name="标题 1"/>
            <p:cNvSpPr txBox="1"/>
            <p:nvPr/>
          </p:nvSpPr>
          <p:spPr>
            <a:xfrm>
              <a:off x="3089662" y="5151327"/>
              <a:ext cx="2892473" cy="604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850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2000" dirty="0" smtClean="0">
                  <a:solidFill>
                    <a:schemeClr val="accent5"/>
                  </a:solidFill>
                  <a:latin typeface="Source Han Sans SC"/>
                  <a:ea typeface="Source Han Sans SC"/>
                </a:rPr>
                <a:t>ENHANCED WEARABLE INTEGRATION</a:t>
              </a:r>
              <a:endParaRPr lang="en-US" altLang="en-US" sz="2000" dirty="0">
                <a:solidFill>
                  <a:schemeClr val="accent5"/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357235" y="5932264"/>
              <a:ext cx="2357324" cy="954107"/>
            </a:xfrm>
            <a:prstGeom prst="rect">
              <a:avLst/>
            </a:prstGeom>
          </p:spPr>
          <p:txBody>
            <a:bodyPr wrap="square">
              <a:normAutofit fontScale="80000" lnSpcReduction="10000"/>
            </a:bodyPr>
            <a:lstStyle/>
            <a:p>
              <a:r>
                <a:rPr lang="en-US" dirty="0"/>
                <a:t>Expect deeper integration with </a:t>
              </a:r>
              <a:r>
                <a:rPr lang="en-US" dirty="0">
                  <a:solidFill>
                    <a:srgbClr val="00B0F0"/>
                  </a:solidFill>
                </a:rPr>
                <a:t>wearable tech for personalized automation.</a:t>
              </a:r>
              <a:endParaRPr lang="en-US" altLang="en-US" sz="14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32169" y="4665911"/>
            <a:ext cx="2892473" cy="1720871"/>
            <a:chOff x="5842649" y="823535"/>
            <a:chExt cx="2892473" cy="1720871"/>
          </a:xfrm>
        </p:grpSpPr>
        <p:sp>
          <p:nvSpPr>
            <p:cNvPr id="27" name="标题 1"/>
            <p:cNvSpPr txBox="1"/>
            <p:nvPr/>
          </p:nvSpPr>
          <p:spPr>
            <a:xfrm>
              <a:off x="5842649" y="823535"/>
              <a:ext cx="2892473" cy="604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2000" dirty="0" smtClean="0">
                  <a:solidFill>
                    <a:schemeClr val="accent5"/>
                  </a:solidFill>
                  <a:latin typeface="Source Han Sans SC"/>
                  <a:ea typeface="Source Han Sans SC"/>
                </a:rPr>
                <a:t>VOICE CONTROL DOMINANCE</a:t>
              </a:r>
              <a:endParaRPr lang="en-US" altLang="en-US" sz="2000" dirty="0">
                <a:solidFill>
                  <a:schemeClr val="accent5"/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104500" y="1590299"/>
              <a:ext cx="2357324" cy="954107"/>
            </a:xfrm>
            <a:prstGeom prst="rect">
              <a:avLst/>
            </a:prstGeom>
          </p:spPr>
          <p:txBody>
            <a:bodyPr wrap="square">
              <a:normAutofit fontScale="87500" lnSpcReduction="20000"/>
            </a:bodyPr>
            <a:lstStyle/>
            <a:p>
              <a:r>
                <a:rPr lang="en-IN" dirty="0"/>
                <a:t>Greater reliance on </a:t>
              </a:r>
              <a:r>
                <a:rPr lang="en-IN" dirty="0">
                  <a:solidFill>
                    <a:srgbClr val="00B0F0"/>
                  </a:solidFill>
                </a:rPr>
                <a:t>voice-activated assistants for intuitive device management</a:t>
              </a:r>
              <a:r>
                <a:rPr lang="en-IN" dirty="0"/>
                <a:t>.</a:t>
              </a:r>
              <a:endParaRPr lang="en-US" altLang="en-US" sz="1400" dirty="0">
                <a:solidFill>
                  <a:schemeClr val="accent5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089848" y="4665412"/>
            <a:ext cx="2892473" cy="1738955"/>
            <a:chOff x="8419533" y="5053255"/>
            <a:chExt cx="2892473" cy="1738955"/>
          </a:xfrm>
        </p:grpSpPr>
        <p:sp>
          <p:nvSpPr>
            <p:cNvPr id="29" name="标题 1"/>
            <p:cNvSpPr txBox="1"/>
            <p:nvPr/>
          </p:nvSpPr>
          <p:spPr>
            <a:xfrm>
              <a:off x="8419533" y="5053255"/>
              <a:ext cx="2892473" cy="604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2000" dirty="0" smtClean="0">
                  <a:solidFill>
                    <a:schemeClr val="accent5"/>
                  </a:solidFill>
                  <a:latin typeface="Source Han Sans SC"/>
                  <a:ea typeface="Source Han Sans SC"/>
                </a:rPr>
                <a:t>EFFICIENT ENERGY MANAGEMENT</a:t>
              </a:r>
              <a:endParaRPr lang="en-US" altLang="en-US" sz="2000" dirty="0">
                <a:solidFill>
                  <a:schemeClr val="accent5"/>
                </a:solidFill>
                <a:latin typeface="Source Han Sans SC"/>
                <a:ea typeface="Source Han Sans SC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531440" y="5838103"/>
              <a:ext cx="2748342" cy="954107"/>
            </a:xfrm>
            <a:prstGeom prst="rect">
              <a:avLst/>
            </a:prstGeom>
          </p:spPr>
          <p:txBody>
            <a:bodyPr wrap="square">
              <a:normAutofit fontScale="87500" lnSpcReduction="20000"/>
            </a:bodyPr>
            <a:lstStyle/>
            <a:p>
              <a:r>
                <a:rPr lang="en-US" dirty="0"/>
                <a:t>Improved energy efficiency </a:t>
              </a:r>
              <a:r>
                <a:rPr lang="en-US" dirty="0">
                  <a:solidFill>
                    <a:srgbClr val="00B0F0"/>
                  </a:solidFill>
                </a:rPr>
                <a:t>with AI systems optimizing heating, cooling, and lighting.</a:t>
              </a:r>
              <a:endParaRPr lang="en-US" altLang="en-US" sz="1400" dirty="0">
                <a:solidFill>
                  <a:srgbClr val="00B0F0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8FD33F00-D249-4BA5-A50E-0B0640778D87}"/>
              </a:ext>
            </a:extLst>
          </p:cNvPr>
          <p:cNvSpPr/>
          <p:nvPr/>
        </p:nvSpPr>
        <p:spPr>
          <a:xfrm>
            <a:off x="10013133" y="0"/>
            <a:ext cx="2178867" cy="513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60DC0E3F-2CBE-4DEF-80F2-F51C6F0C2A5D}"/>
              </a:ext>
            </a:extLst>
          </p:cNvPr>
          <p:cNvSpPr txBox="1"/>
          <p:nvPr/>
        </p:nvSpPr>
        <p:spPr>
          <a:xfrm>
            <a:off x="9637675" y="50929"/>
            <a:ext cx="2962275" cy="3962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en-US" sz="2000" b="1" dirty="0" smtClean="0">
                <a:solidFill>
                  <a:schemeClr val="bg1"/>
                </a:solidFill>
                <a:latin typeface="Source Han Sans SC"/>
                <a:ea typeface="Source Han Sans SC"/>
              </a:rPr>
              <a:t>PART - 5</a:t>
            </a:r>
            <a:endParaRPr lang="en-US" altLang="en-US" sz="2000" b="1" dirty="0">
              <a:solidFill>
                <a:schemeClr val="bg1"/>
              </a:solidFill>
              <a:latin typeface="Source Han Sans SC"/>
              <a:ea typeface="Source Han Sans S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924" y="302323"/>
            <a:ext cx="53369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FUTURE OF AI IN HOME AUTOMATION</a:t>
            </a:r>
            <a:endParaRPr lang="en-IN" sz="2800" dirty="0"/>
          </a:p>
        </p:txBody>
      </p:sp>
      <p:cxnSp>
        <p:nvCxnSpPr>
          <p:cNvPr id="34" name="直接连接符 10"/>
          <p:cNvCxnSpPr/>
          <p:nvPr/>
        </p:nvCxnSpPr>
        <p:spPr>
          <a:xfrm>
            <a:off x="561821" y="1443975"/>
            <a:ext cx="461884" cy="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 txBox="1"/>
          <p:nvPr/>
        </p:nvSpPr>
        <p:spPr>
          <a:xfrm>
            <a:off x="9122017" y="4665412"/>
            <a:ext cx="2892473" cy="6040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2000" dirty="0" smtClean="0">
                <a:solidFill>
                  <a:schemeClr val="accent5"/>
                </a:solidFill>
                <a:latin typeface="Source Han Sans SC"/>
                <a:ea typeface="Source Han Sans SC"/>
              </a:rPr>
              <a:t>RENEWABLE ENERGY INTEGRATION</a:t>
            </a:r>
            <a:endParaRPr lang="en-US" altLang="en-US" sz="2000" dirty="0">
              <a:solidFill>
                <a:schemeClr val="accent5"/>
              </a:solidFill>
              <a:latin typeface="Source Han Sans SC"/>
              <a:ea typeface="Source Han Sans S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86642" y="5446349"/>
            <a:ext cx="300535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600" dirty="0">
                <a:solidFill>
                  <a:srgbClr val="00B0F0"/>
                </a:solidFill>
              </a:rPr>
              <a:t>Integration with renewable sources </a:t>
            </a:r>
            <a:r>
              <a:rPr lang="en-US" sz="1600" dirty="0"/>
              <a:t>like </a:t>
            </a:r>
            <a:r>
              <a:rPr lang="en-US" sz="1600" dirty="0">
                <a:solidFill>
                  <a:srgbClr val="00B0F0"/>
                </a:solidFill>
              </a:rPr>
              <a:t>solar panels and wind turbines to reduce grid reliance and lower energy costs.</a:t>
            </a:r>
            <a:endParaRPr lang="en-IN" sz="16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:randomBar dir="vert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 advClick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600AD5E-255D-4033-8B5E-C1507816E0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25B5A1-8031-4E4A-A521-1860DCEA0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9" y="375610"/>
            <a:ext cx="10879062" cy="61067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1EE656B-0549-4D09-8C89-7E7465A81063}"/>
              </a:ext>
            </a:extLst>
          </p:cNvPr>
          <p:cNvSpPr/>
          <p:nvPr/>
        </p:nvSpPr>
        <p:spPr>
          <a:xfrm>
            <a:off x="0" y="1977189"/>
            <a:ext cx="12192000" cy="290362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5D0BE8-8FC4-4E18-9F42-EA39FB9E2D41}"/>
              </a:ext>
            </a:extLst>
          </p:cNvPr>
          <p:cNvSpPr txBox="1"/>
          <p:nvPr/>
        </p:nvSpPr>
        <p:spPr>
          <a:xfrm>
            <a:off x="313916" y="3047625"/>
            <a:ext cx="10225750" cy="990600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/>
          <a:p>
            <a:pPr algn="ctr"/>
            <a:r>
              <a:rPr lang="en-US" altLang="en-US" sz="5900">
                <a:solidFill>
                  <a:schemeClr val="bg1"/>
                </a:solidFill>
                <a:latin typeface="Source Han Sans SC"/>
                <a:ea typeface="Source Han Sans SC"/>
              </a:rPr>
              <a:t>Thanks for watching</a:t>
            </a:r>
            <a:endParaRPr lang="zh-CN" altLang="en-US" sz="6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E4E5FC5-7C37-4CD4-A967-5E1F680C7CF9}"/>
              </a:ext>
            </a:extLst>
          </p:cNvPr>
          <p:cNvCxnSpPr/>
          <p:nvPr/>
        </p:nvCxnSpPr>
        <p:spPr>
          <a:xfrm flipH="1">
            <a:off x="7273245" y="4197599"/>
            <a:ext cx="3673642" cy="0"/>
          </a:xfrm>
          <a:prstGeom prst="line">
            <a:avLst/>
          </a:prstGeom>
          <a:ln w="5080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866792" y="5256420"/>
            <a:ext cx="4158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Designed and created by</a:t>
            </a:r>
          </a:p>
          <a:p>
            <a:r>
              <a:rPr lang="en-IN" b="1" dirty="0"/>
              <a:t> </a:t>
            </a:r>
            <a:r>
              <a:rPr lang="en-IN" b="1" dirty="0" smtClean="0"/>
              <a:t>                                       </a:t>
            </a:r>
            <a:r>
              <a:rPr lang="en-IN" b="1" dirty="0" smtClean="0">
                <a:solidFill>
                  <a:srgbClr val="0070C0"/>
                </a:solidFill>
              </a:rPr>
              <a:t>PRANEET</a:t>
            </a:r>
          </a:p>
          <a:p>
            <a:r>
              <a:rPr lang="en-IN" b="1" dirty="0">
                <a:solidFill>
                  <a:srgbClr val="0070C0"/>
                </a:solidFill>
              </a:rPr>
              <a:t> </a:t>
            </a:r>
            <a:r>
              <a:rPr lang="en-IN" b="1" dirty="0" smtClean="0">
                <a:solidFill>
                  <a:srgbClr val="0070C0"/>
                </a:solidFill>
              </a:rPr>
              <a:t>                                       NOYAL</a:t>
            </a: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487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:p159="http://schemas.microsoft.com/office/powerpoint/2015/09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2.6 unknown"/>
  <p:tag name="AS_RELEASE_DATE" val="2021.11.30"/>
  <p:tag name="AS_TITLE" val="Aspose.Slides for Java"/>
  <p:tag name="AS_VERSION" val="21.11"/>
</p:tagLst>
</file>

<file path=ppt/theme/theme1.xml><?xml version="1.0" encoding="utf-8"?>
<a:theme xmlns:a="http://schemas.openxmlformats.org/drawingml/2006/main" name="Office 主题​​">
  <a:themeElements>
    <a:clrScheme name="春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62626"/>
      </a:accent1>
      <a:accent2>
        <a:srgbClr val="595959"/>
      </a:accent2>
      <a:accent3>
        <a:srgbClr val="262626"/>
      </a:accent3>
      <a:accent4>
        <a:srgbClr val="595959"/>
      </a:accent4>
      <a:accent5>
        <a:srgbClr val="262626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614</Words>
  <Application>Microsoft Office PowerPoint</Application>
  <PresentationFormat>Widescreen</PresentationFormat>
  <Paragraphs>65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微软雅黑</vt:lpstr>
      <vt:lpstr>Arial</vt:lpstr>
      <vt:lpstr>Bebas Neue</vt:lpstr>
      <vt:lpstr>Century Gothic</vt:lpstr>
      <vt:lpstr>等线</vt:lpstr>
      <vt:lpstr>等线 Light</vt:lpstr>
      <vt:lpstr>Futura LT</vt:lpstr>
      <vt:lpstr>Lato Hairline</vt:lpstr>
      <vt:lpstr>Lato Light</vt:lpstr>
      <vt:lpstr>Lato Regular</vt:lpstr>
      <vt:lpstr>linea-basic-10</vt:lpstr>
      <vt:lpstr>Roboto</vt:lpstr>
      <vt:lpstr>Roboto Light</vt:lpstr>
      <vt:lpstr>Source Han Sans SC</vt:lpstr>
      <vt:lpstr>Source Sans Pro</vt:lpstr>
      <vt:lpstr>Office 主题​​</vt:lpstr>
      <vt:lpstr>千图网海量PPT模板www.58pic.com​​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Ayush Kumar</cp:lastModifiedBy>
  <cp:revision>90</cp:revision>
  <dcterms:created xsi:type="dcterms:W3CDTF">2017-07-11T12:13:00Z</dcterms:created>
  <dcterms:modified xsi:type="dcterms:W3CDTF">2023-10-31T00:19:08Z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